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1"/>
  </p:sldMasterIdLst>
  <p:notesMasterIdLst>
    <p:notesMasterId r:id="rId27"/>
  </p:notesMasterIdLst>
  <p:sldIdLst>
    <p:sldId id="256" r:id="rId2"/>
    <p:sldId id="257" r:id="rId3"/>
    <p:sldId id="258" r:id="rId4"/>
    <p:sldId id="273" r:id="rId5"/>
    <p:sldId id="259" r:id="rId6"/>
    <p:sldId id="275" r:id="rId7"/>
    <p:sldId id="278" r:id="rId8"/>
    <p:sldId id="260" r:id="rId9"/>
    <p:sldId id="266" r:id="rId10"/>
    <p:sldId id="267" r:id="rId11"/>
    <p:sldId id="263" r:id="rId12"/>
    <p:sldId id="264" r:id="rId13"/>
    <p:sldId id="265" r:id="rId14"/>
    <p:sldId id="261" r:id="rId15"/>
    <p:sldId id="268" r:id="rId16"/>
    <p:sldId id="284" r:id="rId17"/>
    <p:sldId id="270" r:id="rId18"/>
    <p:sldId id="283" r:id="rId19"/>
    <p:sldId id="287" r:id="rId20"/>
    <p:sldId id="285" r:id="rId21"/>
    <p:sldId id="286" r:id="rId22"/>
    <p:sldId id="276" r:id="rId23"/>
    <p:sldId id="277" r:id="rId24"/>
    <p:sldId id="271" r:id="rId25"/>
    <p:sldId id="27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ella Jorio" initials="AJ" lastIdx="2" clrIdx="0">
    <p:extLst>
      <p:ext uri="{19B8F6BF-5375-455C-9EA6-DF929625EA0E}">
        <p15:presenceInfo xmlns:p15="http://schemas.microsoft.com/office/powerpoint/2012/main" userId="8e549b767718f28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24" autoAdjust="0"/>
    <p:restoredTop sz="94291" autoAdjust="0"/>
  </p:normalViewPr>
  <p:slideViewPr>
    <p:cSldViewPr snapToGrid="0">
      <p:cViewPr varScale="1">
        <p:scale>
          <a:sx n="64" d="100"/>
          <a:sy n="64" d="100"/>
        </p:scale>
        <p:origin x="8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878724601032466E-2"/>
          <c:y val="0.11200205239282207"/>
          <c:w val="0.92265566844606828"/>
          <c:h val="0.819830288600760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2"/>
                <c:pt idx="0">
                  <c:v>Marzo-Maggio</c:v>
                </c:pt>
                <c:pt idx="1">
                  <c:v>Ottobre-Dicembre</c:v>
                </c:pt>
              </c:strCache>
            </c:strRef>
          </c:cat>
          <c:val>
            <c:numRef>
              <c:f>Foglio1!$B$2:$B$3</c:f>
              <c:numCache>
                <c:formatCode>0%</c:formatCode>
                <c:ptCount val="2"/>
                <c:pt idx="0">
                  <c:v>0.24</c:v>
                </c:pt>
                <c:pt idx="1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330-48AA-B005-DB2B7BE249D4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2"/>
                <c:pt idx="0">
                  <c:v>Marzo-Maggio</c:v>
                </c:pt>
                <c:pt idx="1">
                  <c:v>Ottobre-Dicembre</c:v>
                </c:pt>
              </c:strCache>
            </c:strRef>
          </c:cat>
          <c:val>
            <c:numRef>
              <c:f>Foglio1!$C$2:$C$3</c:f>
              <c:numCache>
                <c:formatCode>0%</c:formatCode>
                <c:ptCount val="2"/>
                <c:pt idx="0">
                  <c:v>0.24</c:v>
                </c:pt>
                <c:pt idx="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330-48AA-B005-DB2B7BE249D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397112895"/>
        <c:axId val="344804719"/>
      </c:barChart>
      <c:catAx>
        <c:axId val="3971128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44804719"/>
        <c:crosses val="autoZero"/>
        <c:auto val="1"/>
        <c:lblAlgn val="ctr"/>
        <c:lblOffset val="100"/>
        <c:noMultiLvlLbl val="0"/>
      </c:catAx>
      <c:valAx>
        <c:axId val="34480471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97112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2485070284563866E-2"/>
          <c:y val="0.26857387718861703"/>
          <c:w val="0.18529229663586108"/>
          <c:h val="3.70605400312304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915538647556693E-2"/>
          <c:y val="0.13748716482677845"/>
          <c:w val="0.89661879343733719"/>
          <c:h val="0.794345176166804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2"/>
                <c:pt idx="0">
                  <c:v>Marzo-Maggio</c:v>
                </c:pt>
                <c:pt idx="1">
                  <c:v>Ottobre-Novembre</c:v>
                </c:pt>
              </c:strCache>
            </c:strRef>
          </c:cat>
          <c:val>
            <c:numRef>
              <c:f>Foglio1!$B$2:$B$3</c:f>
              <c:numCache>
                <c:formatCode>0%</c:formatCode>
                <c:ptCount val="2"/>
                <c:pt idx="0">
                  <c:v>0.28999999999999998</c:v>
                </c:pt>
                <c:pt idx="1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330-48AA-B005-DB2B7BE249D4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2"/>
                <c:pt idx="0">
                  <c:v>Marzo-Maggio</c:v>
                </c:pt>
                <c:pt idx="1">
                  <c:v>Ottobre-Novembre</c:v>
                </c:pt>
              </c:strCache>
            </c:strRef>
          </c:cat>
          <c:val>
            <c:numRef>
              <c:f>Foglio1!$C$2:$C$3</c:f>
              <c:numCache>
                <c:formatCode>0%</c:formatCode>
                <c:ptCount val="2"/>
                <c:pt idx="0">
                  <c:v>0.34</c:v>
                </c:pt>
                <c:pt idx="1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330-48AA-B005-DB2B7BE249D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397112895"/>
        <c:axId val="344804719"/>
      </c:barChart>
      <c:catAx>
        <c:axId val="3971128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44804719"/>
        <c:crosses val="autoZero"/>
        <c:auto val="1"/>
        <c:lblAlgn val="ctr"/>
        <c:lblOffset val="100"/>
        <c:noMultiLvlLbl val="0"/>
      </c:catAx>
      <c:valAx>
        <c:axId val="34480471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97112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431999856862601E-2"/>
          <c:y val="0.26857387718861703"/>
          <c:w val="0.10836526278945718"/>
          <c:h val="3.70605400312304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915538647556693E-2"/>
          <c:y val="0.13748716482677845"/>
          <c:w val="0.89661879343733719"/>
          <c:h val="0.794345176166804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Gennaio - Giugno</c:v>
                </c:pt>
              </c:strCache>
            </c:strRef>
          </c:cat>
          <c:val>
            <c:numRef>
              <c:f>Foglio1!$B$2</c:f>
              <c:numCache>
                <c:formatCode>0%</c:formatCode>
                <c:ptCount val="1"/>
                <c:pt idx="0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330-48AA-B005-DB2B7BE249D4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Gennaio - Giugno</c:v>
                </c:pt>
              </c:strCache>
            </c:strRef>
          </c:cat>
          <c:val>
            <c:numRef>
              <c:f>Foglio1!$C$2</c:f>
              <c:numCache>
                <c:formatCode>0%</c:formatCode>
                <c:ptCount val="1"/>
                <c:pt idx="0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330-48AA-B005-DB2B7BE249D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397112895"/>
        <c:axId val="344804719"/>
      </c:barChart>
      <c:catAx>
        <c:axId val="3971128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44804719"/>
        <c:crosses val="autoZero"/>
        <c:auto val="1"/>
        <c:lblAlgn val="ctr"/>
        <c:lblOffset val="100"/>
        <c:noMultiLvlLbl val="0"/>
      </c:catAx>
      <c:valAx>
        <c:axId val="34480471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97112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431999856862601E-2"/>
          <c:y val="0.26857387718861703"/>
          <c:w val="0.10836526278945718"/>
          <c:h val="3.70605400312304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915538647556693E-2"/>
          <c:y val="0.11984362544942403"/>
          <c:w val="0.89661879343733719"/>
          <c:h val="0.811988715544158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Gennaio - Giugno</c:v>
                </c:pt>
              </c:strCache>
            </c:strRef>
          </c:cat>
          <c:val>
            <c:numRef>
              <c:f>Foglio1!$B$2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330-48AA-B005-DB2B7BE249D4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Gennaio - Giugno</c:v>
                </c:pt>
              </c:strCache>
            </c:strRef>
          </c:cat>
          <c:val>
            <c:numRef>
              <c:f>Foglio1!$C$2</c:f>
              <c:numCache>
                <c:formatCode>0%</c:formatCode>
                <c:ptCount val="1"/>
                <c:pt idx="0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330-48AA-B005-DB2B7BE249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43"/>
        <c:overlap val="-90"/>
        <c:axId val="397112895"/>
        <c:axId val="344804719"/>
      </c:barChart>
      <c:catAx>
        <c:axId val="3971128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44804719"/>
        <c:crosses val="autoZero"/>
        <c:auto val="1"/>
        <c:lblAlgn val="ctr"/>
        <c:lblOffset val="100"/>
        <c:noMultiLvlLbl val="0"/>
      </c:catAx>
      <c:valAx>
        <c:axId val="34480471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97112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431999856862601E-2"/>
          <c:y val="0.26857387718861703"/>
          <c:w val="0.10836526278945718"/>
          <c:h val="3.70605400312304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0.34191</cdr:y>
    </cdr:from>
    <cdr:to>
      <cdr:x>0.19149</cdr:x>
      <cdr:y>0.8232</cdr:y>
    </cdr:to>
    <cdr:sp macro="" textlink="">
      <cdr:nvSpPr>
        <cdr:cNvPr id="2" name="CasellaDiTesto 1">
          <a:extLst xmlns:a="http://schemas.openxmlformats.org/drawingml/2006/main">
            <a:ext uri="{FF2B5EF4-FFF2-40B4-BE49-F238E27FC236}">
              <a16:creationId xmlns:a16="http://schemas.microsoft.com/office/drawing/2014/main" id="{DB4E1205-66AD-440D-A65E-5265DBA5A506}"/>
            </a:ext>
          </a:extLst>
        </cdr:cNvPr>
        <cdr:cNvSpPr txBox="1"/>
      </cdr:nvSpPr>
      <cdr:spPr>
        <a:xfrm xmlns:a="http://schemas.openxmlformats.org/drawingml/2006/main">
          <a:off x="0" y="2214986"/>
          <a:ext cx="2054901" cy="31179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it-IT" sz="1100" dirty="0"/>
        </a:p>
      </cdr:txBody>
    </cdr:sp>
  </cdr:relSizeAnchor>
  <cdr:relSizeAnchor xmlns:cdr="http://schemas.openxmlformats.org/drawingml/2006/chartDrawing">
    <cdr:from>
      <cdr:x>0.10069</cdr:x>
      <cdr:y>0.38819</cdr:y>
    </cdr:from>
    <cdr:to>
      <cdr:x>0.18591</cdr:x>
      <cdr:y>0.52934</cdr:y>
    </cdr:to>
    <cdr:sp macro="" textlink="">
      <cdr:nvSpPr>
        <cdr:cNvPr id="3" name="CasellaDiTesto 2">
          <a:extLst xmlns:a="http://schemas.openxmlformats.org/drawingml/2006/main">
            <a:ext uri="{FF2B5EF4-FFF2-40B4-BE49-F238E27FC236}">
              <a16:creationId xmlns:a16="http://schemas.microsoft.com/office/drawing/2014/main" id="{C3AF3B4B-295C-43A5-BC86-11D88EA8B81B}"/>
            </a:ext>
          </a:extLst>
        </cdr:cNvPr>
        <cdr:cNvSpPr txBox="1"/>
      </cdr:nvSpPr>
      <cdr:spPr>
        <a:xfrm xmlns:a="http://schemas.openxmlformats.org/drawingml/2006/main">
          <a:off x="1080541" y="251479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it-IT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057784-BC00-4063-B379-E3DF723252D7}" type="datetimeFigureOut">
              <a:rPr lang="it-IT" smtClean="0"/>
              <a:t>03/11/2021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9622E-F6B2-4FD5-843B-9A74FD1A52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1548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9622E-F6B2-4FD5-843B-9A74FD1A5275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9547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9622E-F6B2-4FD5-843B-9A74FD1A5275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3630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9622E-F6B2-4FD5-843B-9A74FD1A5275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4965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9622E-F6B2-4FD5-843B-9A74FD1A5275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5621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9622E-F6B2-4FD5-843B-9A74FD1A5275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5382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9622E-F6B2-4FD5-843B-9A74FD1A5275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9443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9622E-F6B2-4FD5-843B-9A74FD1A5275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4289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9622E-F6B2-4FD5-843B-9A74FD1A5275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2344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9622E-F6B2-4FD5-843B-9A74FD1A5275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791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2CA36545-BED4-4C4A-8168-5F59BE234AC2}" type="datetimeFigureOut">
              <a:rPr lang="it-IT" smtClean="0"/>
              <a:t>03/11/2021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85F05A23-7C0D-4809-A779-AE30BF6A17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9261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6545-BED4-4C4A-8168-5F59BE234AC2}" type="datetimeFigureOut">
              <a:rPr lang="it-IT" smtClean="0"/>
              <a:t>03/11/2021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5A23-7C0D-4809-A779-AE30BF6A17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623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6545-BED4-4C4A-8168-5F59BE234AC2}" type="datetimeFigureOut">
              <a:rPr lang="it-IT" smtClean="0"/>
              <a:t>03/11/2021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5A23-7C0D-4809-A779-AE30BF6A17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6253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6545-BED4-4C4A-8168-5F59BE234AC2}" type="datetimeFigureOut">
              <a:rPr lang="it-IT" smtClean="0"/>
              <a:t>03/11/2021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5A23-7C0D-4809-A779-AE30BF6A1708}" type="slidenum">
              <a:rPr lang="it-IT" smtClean="0"/>
              <a:t>‹N›</a:t>
            </a:fld>
            <a:endParaRPr lang="it-IT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5887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6545-BED4-4C4A-8168-5F59BE234AC2}" type="datetimeFigureOut">
              <a:rPr lang="it-IT" smtClean="0"/>
              <a:t>03/11/2021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5A23-7C0D-4809-A779-AE30BF6A17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5331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6545-BED4-4C4A-8168-5F59BE234AC2}" type="datetimeFigureOut">
              <a:rPr lang="it-IT" smtClean="0"/>
              <a:t>03/11/2021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5A23-7C0D-4809-A779-AE30BF6A17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0806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6545-BED4-4C4A-8168-5F59BE234AC2}" type="datetimeFigureOut">
              <a:rPr lang="it-IT" smtClean="0"/>
              <a:t>03/11/2021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5A23-7C0D-4809-A779-AE30BF6A17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804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6545-BED4-4C4A-8168-5F59BE234AC2}" type="datetimeFigureOut">
              <a:rPr lang="it-IT" smtClean="0"/>
              <a:t>03/11/2021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5A23-7C0D-4809-A779-AE30BF6A17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8243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6545-BED4-4C4A-8168-5F59BE234AC2}" type="datetimeFigureOut">
              <a:rPr lang="it-IT" smtClean="0"/>
              <a:t>03/11/2021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5A23-7C0D-4809-A779-AE30BF6A17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9583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6545-BED4-4C4A-8168-5F59BE234AC2}" type="datetimeFigureOut">
              <a:rPr lang="it-IT" smtClean="0"/>
              <a:t>03/11/2021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5A23-7C0D-4809-A779-AE30BF6A17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6416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6545-BED4-4C4A-8168-5F59BE234AC2}" type="datetimeFigureOut">
              <a:rPr lang="it-IT" smtClean="0"/>
              <a:t>03/11/2021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5A23-7C0D-4809-A779-AE30BF6A17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2870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6545-BED4-4C4A-8168-5F59BE234AC2}" type="datetimeFigureOut">
              <a:rPr lang="it-IT" smtClean="0"/>
              <a:t>03/11/2021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5A23-7C0D-4809-A779-AE30BF6A17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6411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6545-BED4-4C4A-8168-5F59BE234AC2}" type="datetimeFigureOut">
              <a:rPr lang="it-IT" smtClean="0"/>
              <a:t>03/11/2021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5A23-7C0D-4809-A779-AE30BF6A17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5236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6545-BED4-4C4A-8168-5F59BE234AC2}" type="datetimeFigureOut">
              <a:rPr lang="it-IT" smtClean="0"/>
              <a:t>03/11/2021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5A23-7C0D-4809-A779-AE30BF6A17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870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6545-BED4-4C4A-8168-5F59BE234AC2}" type="datetimeFigureOut">
              <a:rPr lang="it-IT" smtClean="0"/>
              <a:t>03/11/2021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5A23-7C0D-4809-A779-AE30BF6A17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8860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6545-BED4-4C4A-8168-5F59BE234AC2}" type="datetimeFigureOut">
              <a:rPr lang="it-IT" smtClean="0"/>
              <a:t>03/11/2021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5A23-7C0D-4809-A779-AE30BF6A17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4356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6545-BED4-4C4A-8168-5F59BE234AC2}" type="datetimeFigureOut">
              <a:rPr lang="it-IT" smtClean="0"/>
              <a:t>03/11/2021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5A23-7C0D-4809-A779-AE30BF6A17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411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36545-BED4-4C4A-8168-5F59BE234AC2}" type="datetimeFigureOut">
              <a:rPr lang="it-IT" smtClean="0"/>
              <a:t>03/11/2021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05A23-7C0D-4809-A779-AE30BF6A17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86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  <p:sldLayoutId id="2147483942" r:id="rId14"/>
    <p:sldLayoutId id="2147483943" r:id="rId15"/>
    <p:sldLayoutId id="2147483944" r:id="rId16"/>
    <p:sldLayoutId id="2147483945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hyperlink" Target="https://www.leggopassword.it/la-famiglia-di-carlo-urbani-salvate-lospedale-o-via-il-nome/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hyperlink" Target="https://creativemarket.com/scaliger/240940-A-cute-pregnant-belly" TargetMode="Externa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hyperlink" Target="https://www.italia-news.it/allattamento-al-seno-cellule-staminali-nel-latte-materno-9444.html" TargetMode="Externa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s://www.corriere.it/salute/pediatria/cards/parto-sicuro-domande-risposte/tutte-donne-possono-chiedere-parto-indolore.shtml" TargetMode="External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hyperlink" Target="http://www.bravibimbi.it/in-gravidanza/come-prepararsi-al-taglio-cesareo/" TargetMode="Externa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chart" Target="../charts/chart2.xml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www.ambientebio.it/rimedi-naturali/gravidanza/vostro-neonato-dorme-poco-notte/" TargetMode="Externa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hyperlink" Target="https://elgin.edu/news-events/ecc-in-the-news/2020/ecc-announces-updates-related-to-covid-19.aspx" TargetMode="Externa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chart" Target="../charts/chart3.xml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chart" Target="../charts/chart4.xml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hyperlink" Target="http://twitter.com/regionemarcheit" TargetMode="Externa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56C98A-09E6-4BB5-98C4-22A4662BDA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6523" y="415636"/>
            <a:ext cx="6556695" cy="3629422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PARTOANALGESIA IN EPOCA COVID: </a:t>
            </a:r>
            <a:br>
              <a:rPr lang="it-IT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LA NOSTRA  ESPERIENZA </a:t>
            </a:r>
            <a:br>
              <a:rPr lang="it-IT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it-IT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E3314E7-983C-4A27-90D8-485440F6BC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1" y="4045058"/>
            <a:ext cx="10681251" cy="2602565"/>
          </a:xfrm>
        </p:spPr>
        <p:txBody>
          <a:bodyPr>
            <a:normAutofit fontScale="62500" lnSpcReduction="20000"/>
          </a:bodyPr>
          <a:lstStyle/>
          <a:p>
            <a:endParaRPr lang="it-IT" dirty="0">
              <a:solidFill>
                <a:schemeClr val="tx1"/>
              </a:solidFill>
            </a:endParaRPr>
          </a:p>
          <a:p>
            <a:pPr algn="ctr"/>
            <a:r>
              <a:rPr lang="it-IT" sz="3800" b="1" dirty="0">
                <a:solidFill>
                  <a:schemeClr val="tx1"/>
                </a:solidFill>
              </a:rPr>
              <a:t>U. O. C. Anestesia Terapia Intensiva Analgesia</a:t>
            </a:r>
          </a:p>
          <a:p>
            <a:pPr algn="ctr"/>
            <a:r>
              <a:rPr lang="it-IT" sz="3800" b="1" dirty="0">
                <a:solidFill>
                  <a:schemeClr val="tx1"/>
                </a:solidFill>
              </a:rPr>
              <a:t>Area vasta 2 – Jesi  (An)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Direttore Dr. Tonino </a:t>
            </a:r>
            <a:r>
              <a:rPr kumimoji="0" lang="it-IT" sz="3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Bernacconi</a:t>
            </a:r>
            <a:endParaRPr kumimoji="0" lang="it-IT" sz="3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Dr.ssa Antonella Jorio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Dr.ssa Claudia Paoletti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5100B8E-996A-4D91-9438-6B94CED8215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26942" y="210377"/>
            <a:ext cx="5569057" cy="4096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B14AB63-F7BF-4E69-A3B3-E67D63DF0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2557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15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576E3E-54F4-411D-875D-C544EC028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65" y="189572"/>
            <a:ext cx="11847444" cy="585344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+mn-lt"/>
              </a:rPr>
              <a:t> </a:t>
            </a:r>
            <a:r>
              <a:rPr lang="it-IT" sz="3600" b="1" dirty="0">
                <a:latin typeface="+mn-lt"/>
              </a:rPr>
              <a:t>PERCORSO AMBULATORI GINECOLOGIA E REPARTO PEDIATRIA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348B4F1-2989-494E-9371-CF3C744B4F8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62" y="964487"/>
            <a:ext cx="10705514" cy="570394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9AC43B9-FDDC-46EF-A8C1-0D7EBBB87429}"/>
              </a:ext>
            </a:extLst>
          </p:cNvPr>
          <p:cNvSpPr txBox="1"/>
          <p:nvPr/>
        </p:nvSpPr>
        <p:spPr>
          <a:xfrm flipH="1">
            <a:off x="1055077" y="4192172"/>
            <a:ext cx="292608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BLOCCO COVID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E279D32-BA27-4C01-A76C-9B0FE0CB9DD9}"/>
              </a:ext>
            </a:extLst>
          </p:cNvPr>
          <p:cNvSpPr txBox="1"/>
          <p:nvPr/>
        </p:nvSpPr>
        <p:spPr>
          <a:xfrm rot="10800000" flipH="1" flipV="1">
            <a:off x="9045526" y="5167264"/>
            <a:ext cx="2504050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BLOCCO NO COVID</a:t>
            </a:r>
          </a:p>
        </p:txBody>
      </p:sp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B16E722-846A-4759-88AA-F9DDFBF14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84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63C055-7CBA-44A0-BE95-AFBC9858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532"/>
            <a:ext cx="10515600" cy="39756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it-IT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GESTIONE IN PS DELLA PAZIENTE OSTETRICA </a:t>
            </a:r>
            <a:b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73D2AA-458F-4DFF-8A32-FD3B20D6E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583097"/>
            <a:ext cx="11658600" cy="6274904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4500" b="1" dirty="0"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it-IT" sz="4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estanti in travaglio o ricoverate per TC programmato:</a:t>
            </a:r>
          </a:p>
          <a:p>
            <a:pPr>
              <a:spcAft>
                <a:spcPts val="800"/>
              </a:spcAft>
            </a:pPr>
            <a:r>
              <a:rPr lang="it-IT" sz="4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accolte al P.S. ostetrico con obbligo di mantenere la mascherina chirurgica per tutta la durata del ricovero, anche durante il travaglio e l’espletamento del parto </a:t>
            </a:r>
          </a:p>
          <a:p>
            <a:pPr>
              <a:spcAft>
                <a:spcPts val="800"/>
              </a:spcAft>
            </a:pPr>
            <a:r>
              <a:rPr lang="it-IT" sz="4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sottoposte a controllo della temperatura corporea </a:t>
            </a:r>
          </a:p>
          <a:p>
            <a:pPr>
              <a:spcAft>
                <a:spcPts val="800"/>
              </a:spcAft>
            </a:pPr>
            <a:r>
              <a:rPr lang="it-IT" sz="4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disinfezione delle mani </a:t>
            </a:r>
          </a:p>
          <a:p>
            <a:pPr>
              <a:spcAft>
                <a:spcPts val="800"/>
              </a:spcAft>
            </a:pPr>
            <a:r>
              <a:rPr lang="it-IT" sz="4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raccolta dell’anamnesi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None/>
            </a:pPr>
            <a:endParaRPr lang="it-IT" sz="45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70000"/>
              </a:lnSpc>
              <a:spcAft>
                <a:spcPts val="800"/>
              </a:spcAft>
              <a:buNone/>
            </a:pPr>
            <a:r>
              <a:rPr lang="it-IT" sz="4500" b="1" dirty="0"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it-IT" sz="4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ravide con sintomi respiratori e/o simil-influenzali, iperpiressia &gt;37.5° C </a:t>
            </a:r>
          </a:p>
          <a:p>
            <a:pPr algn="just">
              <a:spcAft>
                <a:spcPts val="800"/>
              </a:spcAft>
            </a:pPr>
            <a:r>
              <a:rPr lang="it-IT" sz="4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venivano accolte presso l’area di triage del P.S. ostetrico e poste immediatamente in una delle 2 stanze di isolamento </a:t>
            </a:r>
          </a:p>
          <a:p>
            <a:pPr algn="just">
              <a:lnSpc>
                <a:spcPct val="70000"/>
              </a:lnSpc>
              <a:spcAft>
                <a:spcPts val="800"/>
              </a:spcAft>
            </a:pPr>
            <a:r>
              <a:rPr lang="it-IT" sz="4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venivano quindi sottoposte all’esecuzione del tampone faringeo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it-IT" sz="45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4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Emergenza ostetrica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4500" dirty="0">
                <a:ea typeface="Calibri" panose="020F0502020204030204" pitchFamily="34" charset="0"/>
                <a:cs typeface="Times New Roman" panose="02020603050405020304" pitchFamily="18" charset="0"/>
              </a:rPr>
              <a:t>Tutte le pz venivano considerate infette, prescindendo dall’esito del tampone</a:t>
            </a:r>
            <a:endParaRPr lang="it-IT" sz="4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it-IT" sz="18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it-IT" sz="18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it-IT" sz="18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it-IT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it-IT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F7F5F7E-F4FA-4AD6-B7B6-0A3A83DF3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020216" y="1464027"/>
            <a:ext cx="3866984" cy="267402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D41ECCD-570C-4B99-BFF0-FB7796871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24500" y="2689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89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C15DCB-CC34-452F-9C95-62197462A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026"/>
            <a:ext cx="10515600" cy="538398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+mn-lt"/>
              </a:rPr>
              <a:t>POSSIBILI EVOLUZIONI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2B1F53-0424-475C-AF80-F90174D05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743" y="542442"/>
            <a:ext cx="10515600" cy="7814852"/>
          </a:xfrm>
        </p:spPr>
        <p:txBody>
          <a:bodyPr>
            <a:normAutofit/>
          </a:bodyPr>
          <a:lstStyle/>
          <a:p>
            <a:pPr indent="0" algn="just">
              <a:lnSpc>
                <a:spcPct val="107000"/>
              </a:lnSpc>
              <a:buNone/>
            </a:pPr>
            <a:r>
              <a:rPr lang="it-IT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attesa del responso del test la paziente: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b</a:t>
            </a: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uone condizioni generali, rimaneva nella stanza di degenza e ci si occupava della problematica ostetrica.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condizione respiratoria severa trasferita in terapia intensiva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necessità di un parto o TC d’urgenza trasferita nella sala</a:t>
            </a:r>
            <a:r>
              <a:rPr lang="it-IT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travaglio/parto dedicata o in sala operatoria.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it-IT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caso di gestanti/partorienti positive al Test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Adozione precauzioni standard e basate sulla trasmissione aerea 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Isolamento totale della paziente nella stanza adibita (accesso agli accompagnatori non consentito)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Condivisione del caso con i colleghi anestesisti-rianimatori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stabilità clinica e parto non imminente trasferimento in centro Hub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/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29610B0-2D27-4F4C-AEBC-E536E2DF58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10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9E7211-58A0-4A52-B610-09F25383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942"/>
            <a:ext cx="10515600" cy="738966"/>
          </a:xfrm>
        </p:spPr>
        <p:txBody>
          <a:bodyPr>
            <a:normAutofit fontScale="90000"/>
          </a:bodyPr>
          <a:lstStyle/>
          <a:p>
            <a:pPr algn="ctr"/>
            <a:br>
              <a:rPr lang="it-IT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ESPLETAMENTO DEL PARTO</a:t>
            </a:r>
            <a:br>
              <a:rPr lang="it-IT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D6DF24-037B-481D-BE09-26C52207B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0174"/>
            <a:ext cx="10515600" cy="514329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Paziente Covid-19 + non trasferibile</a:t>
            </a:r>
            <a:r>
              <a:rPr lang="it-IT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it-IT" sz="24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it-IT" sz="24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essuna controindicazione alla parto-analgesia (secondo la letteratura pubblicata)</a:t>
            </a: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it-IT" sz="24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Controindicato clampaggio</a:t>
            </a:r>
            <a:r>
              <a:rPr lang="it-IT" sz="2400" dirty="0">
                <a:ea typeface="Calibri" panose="020F0502020204030204" pitchFamily="34" charset="0"/>
                <a:cs typeface="Calibri" panose="020F0502020204030204" pitchFamily="34" charset="0"/>
              </a:rPr>
              <a:t> ritardato del cordone ombelicale</a:t>
            </a: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it-IT" sz="2400" dirty="0">
                <a:ea typeface="Calibri" panose="020F0502020204030204" pitchFamily="34" charset="0"/>
                <a:cs typeface="Calibri" panose="020F0502020204030204" pitchFamily="34" charset="0"/>
              </a:rPr>
              <a:t>Controindicato contatto pelle a pelle  </a:t>
            </a:r>
            <a:r>
              <a:rPr lang="it-IT" sz="24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it-IT" sz="24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Sanificazione sala parto/sala operatoria dopo espletamento del parto</a:t>
            </a:r>
            <a:r>
              <a:rPr lang="it-IT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0726C05-0B73-4726-A8B9-1BE24112D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11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0468D8-CC70-46BF-A3D8-04EF09DDB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8053"/>
            <a:ext cx="10515600" cy="704835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+mn-lt"/>
              </a:rPr>
              <a:t>FASE POST-PARTUM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3907B6-9E63-4D0C-AAF6-BD8E62959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73" y="1022888"/>
            <a:ext cx="11105827" cy="5154075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Obbiettivo nelle puerpere sintomatiche: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gestione congiunta madre-figlio come in epoca </a:t>
            </a:r>
            <a:r>
              <a:rPr lang="it-IT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pre-covid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tampone faringeo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 Sars-</a:t>
            </a:r>
            <a:r>
              <a:rPr lang="it-IT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Cov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sul neonato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allattamento al seno o con latte spremuto,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adottando le procedure preventive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(se condizioni cliniche materne stabili)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1AA4A06-5605-4FC7-9877-566056E098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245817" y="2200759"/>
            <a:ext cx="5698210" cy="39762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B0F0"/>
            </a:solidFill>
          </a:ln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E9AF257-25BC-405B-84E0-21BB46586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2655" y="4698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57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A9ABE1-8005-41F2-ACCC-210820A39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774"/>
            <a:ext cx="10515600" cy="535263"/>
          </a:xfrm>
        </p:spPr>
        <p:txBody>
          <a:bodyPr>
            <a:normAutofit fontScale="90000"/>
          </a:bodyPr>
          <a:lstStyle/>
          <a:p>
            <a:pPr algn="ctr"/>
            <a:br>
              <a:rPr lang="it-IT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NOSTRA ESPERIENZA</a:t>
            </a:r>
            <a:br>
              <a:rPr lang="it-IT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DADD0C-C2E1-4EC0-8973-D72BA24B8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1038"/>
            <a:ext cx="10515600" cy="603118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it-IT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Periodo</a:t>
            </a:r>
            <a:r>
              <a:rPr lang="it-I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Marzo 2020 – 30 Maggio 2020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sola gestante con anamnesi positiva (febbre e tosse nei 15 giorni precedenti), sottoposta a tampone con esito negativo e dunque dimessa a domicilio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194 parti di cui 47 con </a:t>
            </a:r>
            <a:r>
              <a:rPr 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partoanalgesia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rispetto 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Periodo 1 Marzo 2019 – 30 Maggio 2019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213 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cui 53 con </a:t>
            </a:r>
            <a:r>
              <a:rPr 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partoanalgesia</a:t>
            </a:r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Periodo 1 Ottobre 2020 – 31 Dicembre 2020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203 parti di cui 79 con </a:t>
            </a:r>
            <a:r>
              <a:rPr 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partoanalgesia</a:t>
            </a:r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rispetto al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Periodo 1 Ottobre 2019 – 31 Dicembre 2019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234 parti di cui 76 con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partoanalgesia</a:t>
            </a:r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7C4C123-D2CD-4518-9BF3-904F83C691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098224" y="2696705"/>
            <a:ext cx="4255577" cy="40155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D534102-A675-43FC-BFCE-DA950AA0E0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77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394B77BD-8C7C-493A-B2D9-D18CC32B4B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0018854"/>
              </p:ext>
            </p:extLst>
          </p:nvPr>
        </p:nvGraphicFramePr>
        <p:xfrm>
          <a:off x="838200" y="108488"/>
          <a:ext cx="10730948" cy="6478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32CB999A-4508-433D-95CB-479536A0E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675" y="271220"/>
            <a:ext cx="9905998" cy="568229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latin typeface="+mn-lt"/>
              </a:rPr>
              <a:t>PARTOANALGESIE PER N.PARTI TOT (%)</a:t>
            </a: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A650ECB-D013-4EA3-862C-164BBBF8A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23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542C30-CD94-4D6D-BE49-55FA8EC6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368"/>
            <a:ext cx="10515600" cy="635527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NOSTRA ESPERIENZA</a:t>
            </a:r>
            <a:endParaRPr lang="it-IT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9BACCB-A01F-47C0-A9A6-D61DD0571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0894"/>
            <a:ext cx="10515600" cy="589710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it-IT" sz="2400" b="1" dirty="0"/>
              <a:t>Periodo 1 Marzo 2020 – 30 Maggio 2020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400" dirty="0"/>
              <a:t>Eseguiti 67 TC urgenza/emergenza di gestanti considerate potenzialmente infette  in attesa di referto del tampone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b="1" dirty="0"/>
              <a:t>                       </a:t>
            </a:r>
            <a:r>
              <a:rPr lang="it-IT" sz="2400" b="1" dirty="0"/>
              <a:t>  </a:t>
            </a:r>
            <a:r>
              <a:rPr lang="it-IT" sz="2400" dirty="0"/>
              <a:t>rispetto al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400" b="1" dirty="0"/>
              <a:t>Periodo 1 Marzo 2019 – 30 Maggio 2019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400" dirty="0"/>
              <a:t> Eseguiti 62 TC urgenza/emergenza</a:t>
            </a:r>
          </a:p>
          <a:p>
            <a:pPr marL="0" indent="0">
              <a:spcBef>
                <a:spcPts val="0"/>
              </a:spcBef>
              <a:buNone/>
            </a:pPr>
            <a:endParaRPr lang="it-IT" dirty="0"/>
          </a:p>
          <a:p>
            <a:pPr marL="0" indent="0">
              <a:spcBef>
                <a:spcPts val="0"/>
              </a:spcBef>
              <a:buNone/>
            </a:pPr>
            <a:endParaRPr lang="it-IT" dirty="0"/>
          </a:p>
          <a:p>
            <a:pPr marL="0" indent="0">
              <a:spcBef>
                <a:spcPts val="0"/>
              </a:spcBef>
              <a:buNone/>
            </a:pPr>
            <a:r>
              <a:rPr lang="it-IT" sz="2400" b="1" dirty="0"/>
              <a:t>Periodo 1 Ottobre 2020 – 31 Dicembre 2020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Eseguiti 72 TC urgenza/emergenza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400" dirty="0"/>
              <a:t>                     rispetto al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b="1" dirty="0"/>
              <a:t>Periodo 1 Ottobre 2019 – 31 Dicembre 2019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400" dirty="0"/>
              <a:t>Eseguiti 86 TC urgenza/emergenza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0699B95-1DEE-43A7-B872-9B178D605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849687" y="2227812"/>
            <a:ext cx="4504114" cy="426506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D064070-579E-4791-90F4-8DFA71A28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69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394B77BD-8C7C-493A-B2D9-D18CC32B4B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9169656"/>
              </p:ext>
            </p:extLst>
          </p:nvPr>
        </p:nvGraphicFramePr>
        <p:xfrm>
          <a:off x="838200" y="108488"/>
          <a:ext cx="10730948" cy="6478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32CB999A-4508-433D-95CB-479536A0E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675" y="271220"/>
            <a:ext cx="9905998" cy="726307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/>
              <a:t>CESAREI PER NUMERO PARTI TOTALE (%)</a:t>
            </a:r>
            <a:endParaRPr lang="it-IT" sz="3200" b="1" dirty="0">
              <a:latin typeface="+mn-lt"/>
            </a:endParaRPr>
          </a:p>
        </p:txBody>
      </p:sp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9CA61FA-98CC-4556-A12B-97FC5DC2B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69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E34ABB8-68D8-40B5-93E7-12AC87303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49382"/>
            <a:ext cx="9905998" cy="817417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/>
              <a:t>LA NOSTRA ESPERIENZA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6899F45-7552-4F2B-BBE6-EE5CD8CA6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066799"/>
            <a:ext cx="10263650" cy="5350626"/>
          </a:xfrm>
        </p:spPr>
        <p:txBody>
          <a:bodyPr/>
          <a:lstStyle/>
          <a:p>
            <a:pPr marL="0" indent="0">
              <a:buNone/>
            </a:pPr>
            <a:r>
              <a:rPr lang="it-IT" b="1" dirty="0"/>
              <a:t>Periodo 1 Gennaio 2021 – 30 Giugno 2021</a:t>
            </a:r>
          </a:p>
          <a:p>
            <a:pPr marL="0" indent="0">
              <a:buNone/>
            </a:pPr>
            <a:r>
              <a:rPr lang="it-IT" dirty="0"/>
              <a:t>427 parti di cui 158 </a:t>
            </a:r>
            <a:r>
              <a:rPr lang="it-IT" dirty="0" err="1"/>
              <a:t>partoanalgesie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                        148 TC</a:t>
            </a:r>
          </a:p>
          <a:p>
            <a:pPr marL="0" indent="0">
              <a:buNone/>
            </a:pPr>
            <a:r>
              <a:rPr lang="it-IT" dirty="0"/>
              <a:t>                                    rispetto al </a:t>
            </a:r>
          </a:p>
          <a:p>
            <a:pPr marL="0" indent="0">
              <a:buNone/>
            </a:pPr>
            <a:r>
              <a:rPr lang="it-IT" b="1" dirty="0"/>
              <a:t>Periodo 1 Gennaio 2019 – 30 Giugno 2019</a:t>
            </a:r>
          </a:p>
          <a:p>
            <a:pPr marL="0" indent="0">
              <a:buNone/>
            </a:pPr>
            <a:r>
              <a:rPr lang="it-IT" dirty="0"/>
              <a:t>430 parti di cui 104 </a:t>
            </a:r>
            <a:r>
              <a:rPr lang="it-IT" dirty="0" err="1"/>
              <a:t>partoanalgesie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                        132 TC</a:t>
            </a:r>
          </a:p>
          <a:p>
            <a:pPr marL="0" indent="0">
              <a:buNone/>
            </a:pPr>
            <a:endParaRPr lang="it-IT" b="1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B7588DA1-56F9-4C8F-84BE-2921C6D69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940830" y="1388917"/>
            <a:ext cx="4725489" cy="337902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accent2"/>
            </a:solidFill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975C355-DA6A-4EA7-A41D-BABD9D2FD8D0}"/>
              </a:ext>
            </a:extLst>
          </p:cNvPr>
          <p:cNvSpPr txBox="1"/>
          <p:nvPr/>
        </p:nvSpPr>
        <p:spPr>
          <a:xfrm>
            <a:off x="4705003" y="7111538"/>
            <a:ext cx="67000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hlinkClick r:id="rId5" tooltip="https://www.ambientebio.it/rimedi-naturali/gravidanza/vostro-neonato-dorme-poco-notte/"/>
              </a:rPr>
              <a:t>Questa foto</a:t>
            </a:r>
            <a:r>
              <a:rPr lang="it-IT" sz="900" dirty="0"/>
              <a:t> di Autore sconosciuto è concesso in licenza d </a:t>
            </a:r>
            <a:r>
              <a:rPr lang="it-IT" sz="900" dirty="0">
                <a:hlinkClick r:id="rId6" tooltip="https://creativecommons.org/licenses/by-nc-nd/3.0/"/>
              </a:rPr>
              <a:t>CC BY-NC-ND</a:t>
            </a:r>
            <a:endParaRPr lang="it-IT" sz="900" dirty="0"/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0959502-CE1B-48B9-8D05-83802D6B5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63637" y="47679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71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F8CE1B-A46E-4FB5-A532-492C28BBE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766"/>
            <a:ext cx="10515600" cy="583095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latin typeface="+mn-lt"/>
              </a:rPr>
              <a:t>INTRODUZIONE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538BCB-4872-4472-9391-853FDFF28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8" y="790414"/>
            <a:ext cx="11847444" cy="60675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31 Dicembre 2019  </a:t>
            </a: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segnalato 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focolaio di polmonite ad eziologia sconosciuta a Wuhan in Cina </a:t>
            </a:r>
          </a:p>
          <a:p>
            <a:pPr marL="0" indent="0">
              <a:buNone/>
            </a:pP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it-IT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9 Gennaio 2020  </a:t>
            </a: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identificato un nuovo Coronavirus come agente responsabile </a:t>
            </a:r>
          </a:p>
          <a:p>
            <a:pPr marL="0" indent="0">
              <a:buNone/>
            </a:pPr>
            <a:r>
              <a:rPr lang="it-IT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  11 Marzo 2020   </a:t>
            </a: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dichiarazione di pandemia da parte dell’OMS                                            </a:t>
            </a:r>
          </a:p>
          <a:p>
            <a:pPr marL="0" indent="0">
              <a:buNone/>
            </a:pP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it-IT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isure principali suggerite dall</a:t>
            </a: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’ISS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1 - </a:t>
            </a: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corsi di formazione del personale sanitario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2 - identificazione degli ospedali destinati ad accettare pz </a:t>
            </a:r>
            <a:r>
              <a:rPr lang="it-IT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Covid</a:t>
            </a: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19+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3 - </a:t>
            </a:r>
            <a:r>
              <a:rPr kumimoji="0" lang="it-IT" sz="2000" b="1" i="0" u="non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implementare i posti in Terapia Intensiva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it-IT" sz="2000" b="1" i="0" u="non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rischio di saturazione)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Adeguamento Ospedale Carlo Urbani</a:t>
            </a: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attivazione piani di contingenza per elevata richiesta di assistenza (disponibilità di dpi e di apparecchiature di ventilazione in primis) di pazienti con difficoltà respiratorie moderate e gravi e 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it-IT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ealizzazione di una seconda Terapia Intensiva. </a:t>
            </a:r>
            <a:endParaRPr lang="it-IT" sz="2000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8B3BCA2-C070-4358-A0FF-3BDE5E38D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501180" y="1859797"/>
            <a:ext cx="4324027" cy="340962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2282771-D3AC-42D1-865A-823E2BA0B4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12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394B77BD-8C7C-493A-B2D9-D18CC32B4B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2014011"/>
              </p:ext>
            </p:extLst>
          </p:nvPr>
        </p:nvGraphicFramePr>
        <p:xfrm>
          <a:off x="838200" y="108488"/>
          <a:ext cx="10730948" cy="6478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32CB999A-4508-433D-95CB-479536A0E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675" y="271220"/>
            <a:ext cx="9905998" cy="726307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+mn-lt"/>
              </a:rPr>
              <a:t>PARTOANALGESIE PER N.PARTI TOT (%)</a:t>
            </a: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BD37644-E309-4DA4-A397-D089F0CE2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15202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61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394B77BD-8C7C-493A-B2D9-D18CC32B4B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6589750"/>
              </p:ext>
            </p:extLst>
          </p:nvPr>
        </p:nvGraphicFramePr>
        <p:xfrm>
          <a:off x="838200" y="108488"/>
          <a:ext cx="10730948" cy="6478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32CB999A-4508-433D-95CB-479536A0E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675" y="271220"/>
            <a:ext cx="9905998" cy="609929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/>
              <a:t>CESAREI PER NUMERO PARTI TOTALE (%)</a:t>
            </a:r>
            <a:endParaRPr lang="it-IT" sz="3200" b="1" dirty="0">
              <a:latin typeface="+mn-lt"/>
            </a:endParaRP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4ACE909-41D3-4F2E-BAEF-79A3B10A0A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16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F84910-D312-44B7-B692-A4828FC79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981"/>
            <a:ext cx="10515600" cy="495056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+mn-lt"/>
              </a:rPr>
              <a:t>CASO CLINICO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7C78EE-D7AA-4276-BEAE-53C2905C3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681038"/>
            <a:ext cx="11132127" cy="5797254"/>
          </a:xfrm>
        </p:spPr>
        <p:txBody>
          <a:bodyPr>
            <a:noAutofit/>
          </a:bodyPr>
          <a:lstStyle/>
          <a:p>
            <a:r>
              <a:rPr lang="it-IT" sz="2400" dirty="0"/>
              <a:t>L.B. 33 anni</a:t>
            </a:r>
          </a:p>
          <a:p>
            <a:r>
              <a:rPr lang="it-IT" sz="2400" b="1" u="sng" dirty="0">
                <a:solidFill>
                  <a:srgbClr val="FF0000"/>
                </a:solidFill>
              </a:rPr>
              <a:t>26/5</a:t>
            </a:r>
            <a:r>
              <a:rPr lang="it-IT" sz="2400" b="1" dirty="0"/>
              <a:t> </a:t>
            </a:r>
            <a:r>
              <a:rPr lang="it-IT" sz="2400" dirty="0"/>
              <a:t>accesso in P.S. per febbricola e dispnea da alcuni giorni. Tampone Sars-</a:t>
            </a:r>
            <a:r>
              <a:rPr lang="it-IT" sz="2400" dirty="0" err="1"/>
              <a:t>Cov</a:t>
            </a:r>
            <a:r>
              <a:rPr lang="it-IT" sz="2400" dirty="0"/>
              <a:t> 2 positivo. Tac torace: multipli consolidamenti </a:t>
            </a:r>
            <a:r>
              <a:rPr lang="it-IT" sz="2400" dirty="0" err="1"/>
              <a:t>apico</a:t>
            </a:r>
            <a:r>
              <a:rPr lang="it-IT" sz="2400" dirty="0"/>
              <a:t>-basali bilaterali</a:t>
            </a:r>
          </a:p>
          <a:p>
            <a:r>
              <a:rPr lang="it-IT" sz="2400" dirty="0"/>
              <a:t>Diagnosi : polmonite Covid 19 in gravida 33° settimana di gestazione</a:t>
            </a:r>
          </a:p>
          <a:p>
            <a:r>
              <a:rPr lang="it-IT" sz="2400" dirty="0"/>
              <a:t>Anamnesi patologica remota: muta</a:t>
            </a:r>
          </a:p>
          <a:p>
            <a:r>
              <a:rPr lang="it-IT" sz="2400" dirty="0"/>
              <a:t>Ricoverata in Terapia Intensiva, in </a:t>
            </a:r>
            <a:r>
              <a:rPr lang="it-IT" sz="2400" dirty="0" err="1"/>
              <a:t>Ventimask</a:t>
            </a:r>
            <a:r>
              <a:rPr lang="it-IT" sz="2400" dirty="0"/>
              <a:t>, FiO2 0,6</a:t>
            </a:r>
          </a:p>
          <a:p>
            <a:r>
              <a:rPr lang="it-IT" sz="2400" dirty="0" err="1"/>
              <a:t>Tachi</a:t>
            </a:r>
            <a:r>
              <a:rPr lang="it-IT" sz="2400" dirty="0"/>
              <a:t>-dispnea (RR 30-35 atti/min), inizia casco –</a:t>
            </a:r>
            <a:r>
              <a:rPr lang="it-IT" sz="2400" dirty="0" err="1"/>
              <a:t>cpap</a:t>
            </a:r>
            <a:r>
              <a:rPr lang="it-IT" sz="2400" dirty="0"/>
              <a:t>, FiO2 0,6, peep 5, p/f 216, lattati 1,7 </a:t>
            </a:r>
            <a:r>
              <a:rPr lang="it-IT" sz="2400" dirty="0" err="1"/>
              <a:t>mmol</a:t>
            </a:r>
            <a:r>
              <a:rPr lang="it-IT" sz="2400" dirty="0"/>
              <a:t>/l</a:t>
            </a:r>
          </a:p>
          <a:p>
            <a:r>
              <a:rPr lang="it-IT" sz="2400" dirty="0"/>
              <a:t>No </a:t>
            </a:r>
            <a:r>
              <a:rPr lang="it-IT" sz="2400" dirty="0" err="1"/>
              <a:t>remdesevir</a:t>
            </a:r>
            <a:r>
              <a:rPr lang="it-IT" sz="2400" dirty="0"/>
              <a:t>, Ab Anti-IL 6 efficaci ma forse teratogeni, si cortisone (Riferimenti </a:t>
            </a:r>
            <a:r>
              <a:rPr lang="it-IT" sz="2400" dirty="0" err="1"/>
              <a:t>Isuog</a:t>
            </a:r>
            <a:r>
              <a:rPr lang="it-IT" sz="2400" dirty="0"/>
              <a:t>, Royal College di ostetricia e ginecologia, </a:t>
            </a:r>
            <a:r>
              <a:rPr lang="it-IT" sz="2400" dirty="0" err="1"/>
              <a:t>Acog</a:t>
            </a:r>
            <a:r>
              <a:rPr lang="it-IT" sz="2400" dirty="0"/>
              <a:t>)</a:t>
            </a:r>
          </a:p>
          <a:p>
            <a:r>
              <a:rPr lang="it-IT" sz="2400" b="1" dirty="0"/>
              <a:t>Profilassi corticosteroidea </a:t>
            </a:r>
            <a:r>
              <a:rPr lang="it-IT" sz="2400" dirty="0"/>
              <a:t>per il feto</a:t>
            </a:r>
          </a:p>
        </p:txBody>
      </p:sp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9AF6BC2-31BE-4114-922C-E8BE015F5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4341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93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6C4954-E17C-414C-8BC9-635BB01C6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981"/>
            <a:ext cx="10515600" cy="635429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latin typeface="+mn-lt"/>
              </a:rPr>
              <a:t>CASO CLINICO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771A11-7CD9-443C-935F-599018342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1410"/>
            <a:ext cx="10515600" cy="603658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sz="2000" b="1" dirty="0"/>
              <a:t>  </a:t>
            </a:r>
            <a:r>
              <a:rPr lang="it-IT" sz="2400" b="1" u="sng" dirty="0">
                <a:solidFill>
                  <a:srgbClr val="FF0000"/>
                </a:solidFill>
              </a:rPr>
              <a:t>27/5</a:t>
            </a:r>
            <a:r>
              <a:rPr lang="it-IT" sz="2400" b="1" dirty="0">
                <a:solidFill>
                  <a:srgbClr val="FF0000"/>
                </a:solidFill>
              </a:rPr>
              <a:t>:  </a:t>
            </a:r>
            <a:r>
              <a:rPr lang="it-IT" sz="2400" dirty="0"/>
              <a:t>p/f 177, </a:t>
            </a:r>
            <a:r>
              <a:rPr lang="it-IT" sz="2400" dirty="0" err="1"/>
              <a:t>tachidispnea</a:t>
            </a:r>
            <a:r>
              <a:rPr lang="it-IT" sz="2400" dirty="0"/>
              <a:t> (</a:t>
            </a:r>
            <a:r>
              <a:rPr lang="it-IT" sz="2400" dirty="0" err="1"/>
              <a:t>rr</a:t>
            </a:r>
            <a:r>
              <a:rPr lang="it-IT" sz="2400" dirty="0"/>
              <a:t> 35-40 atti/min)</a:t>
            </a:r>
          </a:p>
          <a:p>
            <a:pPr marL="0" indent="0">
              <a:buNone/>
            </a:pPr>
            <a:r>
              <a:rPr lang="it-IT" sz="2400" dirty="0"/>
              <a:t>              T.C. in anestesia generale. </a:t>
            </a:r>
            <a:r>
              <a:rPr lang="it-IT" sz="2400" dirty="0" err="1"/>
              <a:t>Apgar</a:t>
            </a:r>
            <a:r>
              <a:rPr lang="it-IT" sz="2400" dirty="0"/>
              <a:t> 10 al 1° e 5° min</a:t>
            </a:r>
          </a:p>
          <a:p>
            <a:pPr marL="0" indent="0">
              <a:buNone/>
            </a:pPr>
            <a:r>
              <a:rPr lang="it-IT" sz="2400" dirty="0"/>
              <a:t>              T.I. : VC/AC, FiO2 1, peep 9 cm H2O, p/f 111, lattati 1,4 </a:t>
            </a:r>
            <a:r>
              <a:rPr lang="it-IT" sz="2400" dirty="0" err="1"/>
              <a:t>mmol</a:t>
            </a:r>
            <a:r>
              <a:rPr lang="it-IT" sz="2400" dirty="0"/>
              <a:t>/l. Pronazione</a:t>
            </a:r>
          </a:p>
          <a:p>
            <a:pPr marL="0" indent="0">
              <a:buNone/>
            </a:pPr>
            <a:r>
              <a:rPr lang="it-IT" sz="2400" b="1" dirty="0"/>
              <a:t>   </a:t>
            </a:r>
            <a:r>
              <a:rPr lang="it-IT" sz="2400" b="1" u="sng" dirty="0">
                <a:solidFill>
                  <a:srgbClr val="FF0000"/>
                </a:solidFill>
              </a:rPr>
              <a:t>28/5</a:t>
            </a:r>
            <a:r>
              <a:rPr lang="it-IT" sz="2400" b="1" dirty="0">
                <a:solidFill>
                  <a:srgbClr val="FF0000"/>
                </a:solidFill>
              </a:rPr>
              <a:t>: </a:t>
            </a:r>
            <a:r>
              <a:rPr lang="it-IT" sz="2400" b="1" dirty="0"/>
              <a:t> </a:t>
            </a:r>
            <a:r>
              <a:rPr lang="it-IT" sz="2400" dirty="0"/>
              <a:t>Inizia </a:t>
            </a:r>
            <a:r>
              <a:rPr lang="it-IT" sz="2400" dirty="0" err="1"/>
              <a:t>desametasone</a:t>
            </a:r>
            <a:r>
              <a:rPr lang="it-IT" sz="2400" dirty="0"/>
              <a:t> 6 mg fino al 6/6</a:t>
            </a:r>
          </a:p>
          <a:p>
            <a:pPr marL="0" indent="0">
              <a:buNone/>
            </a:pPr>
            <a:r>
              <a:rPr lang="it-IT" sz="2400" dirty="0"/>
              <a:t>               Prosegue pronazione</a:t>
            </a:r>
          </a:p>
          <a:p>
            <a:pPr marL="0" indent="0">
              <a:buNone/>
            </a:pPr>
            <a:r>
              <a:rPr lang="it-IT" sz="2400" b="1" dirty="0"/>
              <a:t>  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u="sng" dirty="0">
                <a:solidFill>
                  <a:srgbClr val="FF0000"/>
                </a:solidFill>
              </a:rPr>
              <a:t>30/6</a:t>
            </a:r>
            <a:r>
              <a:rPr lang="it-IT" sz="2400" b="1" dirty="0">
                <a:solidFill>
                  <a:srgbClr val="FF0000"/>
                </a:solidFill>
              </a:rPr>
              <a:t>:   </a:t>
            </a:r>
            <a:r>
              <a:rPr lang="it-IT" sz="2400" dirty="0"/>
              <a:t>p/f &gt; 400, FiO2 0,4, peep 9, interrompe le pronazioni</a:t>
            </a:r>
          </a:p>
          <a:p>
            <a:pPr marL="0" indent="0">
              <a:buNone/>
            </a:pPr>
            <a:r>
              <a:rPr lang="it-IT" sz="2400" dirty="0"/>
              <a:t>               </a:t>
            </a:r>
            <a:r>
              <a:rPr lang="it-IT" sz="2400" dirty="0" err="1"/>
              <a:t>Piperacillina</a:t>
            </a:r>
            <a:r>
              <a:rPr lang="it-IT" sz="2400" dirty="0"/>
              <a:t> –</a:t>
            </a:r>
            <a:r>
              <a:rPr lang="it-IT" sz="2400" dirty="0" err="1"/>
              <a:t>tazobactam</a:t>
            </a:r>
            <a:r>
              <a:rPr lang="it-IT" sz="2400" dirty="0"/>
              <a:t> per rialzo termico (37,4° C) fino al 4/6</a:t>
            </a:r>
          </a:p>
          <a:p>
            <a:pPr marL="0" indent="0">
              <a:buNone/>
            </a:pPr>
            <a:r>
              <a:rPr lang="it-IT" sz="2400" b="1" dirty="0">
                <a:solidFill>
                  <a:srgbClr val="FF0000"/>
                </a:solidFill>
              </a:rPr>
              <a:t>     </a:t>
            </a:r>
            <a:r>
              <a:rPr lang="it-IT" sz="2400" b="1" u="sng" dirty="0">
                <a:solidFill>
                  <a:srgbClr val="FF0000"/>
                </a:solidFill>
              </a:rPr>
              <a:t>1/6</a:t>
            </a:r>
            <a:r>
              <a:rPr lang="it-IT" sz="2400" b="1" dirty="0">
                <a:solidFill>
                  <a:srgbClr val="FF0000"/>
                </a:solidFill>
              </a:rPr>
              <a:t>:   </a:t>
            </a:r>
            <a:r>
              <a:rPr lang="it-IT" sz="2400" dirty="0"/>
              <a:t>Estubazione, seguita da casco-</a:t>
            </a:r>
            <a:r>
              <a:rPr lang="it-IT" sz="2400" dirty="0" err="1"/>
              <a:t>cpap</a:t>
            </a:r>
            <a:r>
              <a:rPr lang="it-IT" sz="2400" dirty="0"/>
              <a:t>, FiO2 0,5, peep 5, p/f  &gt;270</a:t>
            </a:r>
          </a:p>
          <a:p>
            <a:pPr marL="0" indent="0">
              <a:buNone/>
            </a:pPr>
            <a:r>
              <a:rPr lang="it-IT" sz="2400" b="1" u="sng" dirty="0">
                <a:solidFill>
                  <a:srgbClr val="FF0000"/>
                </a:solidFill>
              </a:rPr>
              <a:t>2– 6/6</a:t>
            </a:r>
            <a:r>
              <a:rPr lang="it-IT" sz="2400" b="1" dirty="0">
                <a:solidFill>
                  <a:srgbClr val="FF0000"/>
                </a:solidFill>
              </a:rPr>
              <a:t>:   </a:t>
            </a:r>
            <a:r>
              <a:rPr lang="it-IT" sz="2400" dirty="0" err="1"/>
              <a:t>Ventimask</a:t>
            </a:r>
            <a:r>
              <a:rPr lang="it-IT" sz="2400" dirty="0"/>
              <a:t>  FiO2 0,4, poi aria ambiente</a:t>
            </a:r>
          </a:p>
          <a:p>
            <a:pPr marL="0" indent="0">
              <a:buNone/>
            </a:pPr>
            <a:r>
              <a:rPr lang="it-IT" sz="2400" b="1" dirty="0">
                <a:solidFill>
                  <a:srgbClr val="FF0000"/>
                </a:solidFill>
              </a:rPr>
              <a:t>     8/6:  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/>
              <a:t>trasferita presso il Covid Hotel di Gabicce</a:t>
            </a:r>
          </a:p>
          <a:p>
            <a:pPr marL="0" indent="0">
              <a:buNone/>
            </a:pPr>
            <a:r>
              <a:rPr lang="it-IT" sz="2400" dirty="0"/>
              <a:t>Il neonato fu trasferito presso l’Ospedale Salesi di Ancona per accertamenti</a:t>
            </a:r>
          </a:p>
          <a:p>
            <a:endParaRPr lang="it-IT" sz="2000" dirty="0"/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A8FAE40-9809-4A07-BCE0-F70A1AFE0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5147" y="25096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83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A577F0-815A-40BB-9092-7EDA0AD79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1"/>
            <a:ext cx="10515600" cy="875781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+mn-lt"/>
              </a:rPr>
              <a:t>PER CONCLUDERE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16B4FF-0E5B-492D-B749-FF31808BF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49" y="635432"/>
            <a:ext cx="11313763" cy="592394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24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Possiamo affermare che siamo riusciti a </a:t>
            </a:r>
          </a:p>
          <a:p>
            <a:pPr marL="0" indent="0">
              <a:buNone/>
            </a:pPr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contenere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pandemia all’interno del </a:t>
            </a:r>
          </a:p>
          <a:p>
            <a:pPr marL="0" indent="0">
              <a:buNone/>
            </a:pP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nostro ospedale</a:t>
            </a:r>
          </a:p>
          <a:p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trasmettere un senso di sicurezza nella</a:t>
            </a:r>
          </a:p>
          <a:p>
            <a:pPr marL="0" indent="0">
              <a:buNone/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popolazione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trasmettere sicurezza 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nelle gestanti che</a:t>
            </a:r>
          </a:p>
          <a:p>
            <a:pPr marL="0" indent="0">
              <a:buNone/>
            </a:pP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hanno continuato a farsi seguire dai </a:t>
            </a:r>
          </a:p>
          <a:p>
            <a:pPr marL="0" indent="0">
              <a:buNone/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loro ginecologi ed ad ottenere</a:t>
            </a:r>
          </a:p>
          <a:p>
            <a:pPr marL="0" indent="0">
              <a:buNone/>
            </a:pP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it-IT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partoanalgesia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9A6F8A6-9E59-4533-9FEC-82585A3EA7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373" y="883402"/>
            <a:ext cx="6323308" cy="5811866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EBDADF0-8F58-4A26-B8DF-D4508B148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95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4D6B09F-B3B7-4FCA-B447-21784C216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771" y="848138"/>
            <a:ext cx="8245929" cy="5878125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46E6C452-6CC5-456E-B395-238C97D47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48139"/>
          </a:xfrm>
        </p:spPr>
        <p:txBody>
          <a:bodyPr>
            <a:normAutofit/>
          </a:bodyPr>
          <a:lstStyle/>
          <a:p>
            <a:pPr algn="ctr"/>
            <a:r>
              <a:rPr lang="it-IT" b="1" i="1" dirty="0"/>
              <a:t>Grazie per l’attenzione!</a:t>
            </a:r>
          </a:p>
        </p:txBody>
      </p:sp>
    </p:spTree>
    <p:extLst>
      <p:ext uri="{BB962C8B-B14F-4D97-AF65-F5344CB8AC3E}">
        <p14:creationId xmlns:p14="http://schemas.microsoft.com/office/powerpoint/2010/main" val="2838803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B5E998-75BF-4E74-BA3F-CA34DAF2A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795128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+mn-lt"/>
              </a:rPr>
              <a:t>RIORGANIZZAZIONE OSPEDALE</a:t>
            </a:r>
            <a:endParaRPr lang="it-IT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96C354-4ADF-4ECD-980D-86D1F5729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773" y="655093"/>
            <a:ext cx="11914496" cy="6202906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it-IT" sz="7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Suddivisione  in due blocchi</a:t>
            </a:r>
            <a:r>
              <a:rPr lang="it-IT" sz="7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it-IT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uno per </a:t>
            </a:r>
            <a:r>
              <a:rPr lang="it-IT" sz="7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paz</a:t>
            </a:r>
            <a:r>
              <a:rPr lang="it-IT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7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Covid</a:t>
            </a:r>
            <a:r>
              <a:rPr lang="it-IT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 </a:t>
            </a:r>
            <a:r>
              <a:rPr lang="it-IT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it-IT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l’altro per </a:t>
            </a:r>
            <a:r>
              <a:rPr lang="it-IT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quelli</a:t>
            </a:r>
            <a:r>
              <a:rPr lang="it-IT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7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neg</a:t>
            </a:r>
            <a:r>
              <a:rPr lang="it-IT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in condizioni di massima sicurezza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it-IT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it-IT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ossibilità di </a:t>
            </a:r>
            <a:r>
              <a:rPr lang="it-IT" sz="7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mantenere operativo il punto nascita </a:t>
            </a:r>
            <a:r>
              <a:rPr lang="it-IT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proseguire </a:t>
            </a:r>
            <a:r>
              <a:rPr lang="it-IT" sz="7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l’attività di </a:t>
            </a:r>
            <a:r>
              <a:rPr lang="it-IT" sz="7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partoanalgesia</a:t>
            </a:r>
            <a:endParaRPr lang="it-IT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it-IT" sz="7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it-IT" sz="7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nversione dei reparti di degenza ordinaria </a:t>
            </a:r>
            <a:r>
              <a:rPr lang="it-IT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in:         </a:t>
            </a:r>
            <a:r>
              <a:rPr lang="it-IT" sz="7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Covid</a:t>
            </a:r>
            <a:r>
              <a:rPr lang="it-IT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Zone 1 (Ortopedia)</a:t>
            </a: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it-IT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</a:t>
            </a:r>
            <a:r>
              <a:rPr lang="it-IT" sz="7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Covid</a:t>
            </a:r>
            <a:r>
              <a:rPr lang="it-IT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Zone 2 (Cardiologia) il 10 Marzo</a:t>
            </a: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it-IT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</a:t>
            </a:r>
            <a:r>
              <a:rPr lang="it-IT" sz="7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Covid</a:t>
            </a:r>
            <a:r>
              <a:rPr lang="it-IT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Zone 3 (Pneumologia) </a:t>
            </a: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it-IT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Covid Zone </a:t>
            </a:r>
            <a:r>
              <a:rPr lang="it-IT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(Chirurgia-Urologia)</a:t>
            </a: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it-IT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1° pz in TI 1 il 4 Marzo</a:t>
            </a: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it-IT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Apertura</a:t>
            </a:r>
            <a:r>
              <a:rPr lang="it-IT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2° Terapia Intensiva ( </a:t>
            </a:r>
            <a:r>
              <a:rPr lang="it-IT" sz="7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Utic</a:t>
            </a:r>
            <a:r>
              <a:rPr lang="it-IT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di 7 posti letto il 18 Marzo    </a:t>
            </a: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it-IT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Covid Zone 5 (Medicina C) il 20 Marzo</a:t>
            </a:r>
            <a:endParaRPr lang="it-IT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it-IT" sz="7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Pronto Soccorso no-</a:t>
            </a:r>
            <a:r>
              <a:rPr lang="it-IT" sz="7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Covid</a:t>
            </a:r>
            <a:r>
              <a:rPr lang="it-IT" sz="7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una tenda della Protezione civile, in prossimità del P.S. ginecologico 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it-IT" sz="7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it-IT" sz="7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spedale da campo </a:t>
            </a:r>
            <a:r>
              <a:rPr lang="it-IT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(40 letti post-acuzie) gestito dalla Marina Militare Battaglione San Marco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it-IT" sz="7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it-IT" sz="7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locco no-</a:t>
            </a:r>
            <a:r>
              <a:rPr lang="it-IT" sz="7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Covid</a:t>
            </a:r>
            <a:r>
              <a:rPr lang="it-IT" sz="7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regime ridotto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3C60635-2657-45A0-8644-16FD9C12B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2040834"/>
            <a:ext cx="5150349" cy="3167269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</p:pic>
      <p:pic>
        <p:nvPicPr>
          <p:cNvPr id="9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0BECAEA-A74D-4909-8BED-0913C3B7F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15330" y="2798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72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0CA685-B4A8-49B6-B612-406EA83DC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4947458" cy="6858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/>
              <a:t>In 3 mesi il nostro ospedale ha</a:t>
            </a:r>
            <a:r>
              <a:rPr lang="it-IT" sz="2400" b="1" dirty="0">
                <a:latin typeface="+mn-lt"/>
              </a:rPr>
              <a:t> </a:t>
            </a:r>
            <a:r>
              <a:rPr lang="it-IT" sz="2400" b="1" dirty="0"/>
              <a:t>ricoverato circa 276 pz Covid 19 +, di cui 49 nelle 2 Terapie Intensive (8 + 7 posti letto), provenienti </a:t>
            </a:r>
            <a:br>
              <a:rPr lang="it-IT" sz="2400" b="1" dirty="0"/>
            </a:br>
            <a:r>
              <a:rPr lang="it-IT" sz="2400" b="1" dirty="0"/>
              <a:t>in gran parte dalla provincia di Pesaro-</a:t>
            </a:r>
            <a:r>
              <a:rPr lang="it-IT" sz="2400" b="1" dirty="0" err="1"/>
              <a:t>urbino</a:t>
            </a:r>
            <a:r>
              <a:rPr lang="it-IT" sz="2400" b="1" dirty="0"/>
              <a:t>, oltre che da quella di ancona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D0D204B-DBB0-48C6-AB30-FC03A32B2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967" y="2900"/>
            <a:ext cx="4947457" cy="6599582"/>
          </a:xfrm>
          <a:solidFill>
            <a:srgbClr val="002060"/>
          </a:solidFill>
          <a:ln w="38100">
            <a:solidFill>
              <a:schemeClr val="tx1"/>
            </a:solidFill>
          </a:ln>
        </p:spPr>
      </p:pic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A40FBBC-6C61-426C-B4E7-E35292225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0449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66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9B2221-2084-46C9-B150-0AF9DD430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662"/>
            <a:ext cx="10515600" cy="762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it-IT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ORGANIZZAZIONE REGIONE MARCHE </a:t>
            </a:r>
            <a:b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5E73F8-CE7B-4FDB-BF1A-AC1D0FBC8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57" y="619932"/>
            <a:ext cx="11463130" cy="6019407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ndividuati </a:t>
            </a:r>
            <a:r>
              <a:rPr lang="it-I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due ospedali Hub 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 centro di riferimento per le gestanti </a:t>
            </a:r>
            <a:r>
              <a:rPr lang="it-IT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Covid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 + 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punto nascita dell’ospedale di Civitanova per le gestanti con età gestazionale &gt; o uguale  a 34 settimane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l’ospedale Salesi di Ancona, dotato di </a:t>
            </a:r>
            <a:r>
              <a:rPr lang="it-IT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Utin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come presidio dove centralizzare tutti i parti </a:t>
            </a:r>
            <a:r>
              <a:rPr lang="it-IT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-termine 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Ospedale Carlo Urbani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realizzazione di Pronto Soccorso ostetrico per garantire un’area di triage isolata in attesa di risposta del tampone per Sars-</a:t>
            </a:r>
            <a:r>
              <a:rPr lang="it-IT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891A649-18F1-45AD-8FC8-B91F14A33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794929" y="0"/>
            <a:ext cx="1558871" cy="1255363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6E6D568-98AB-4387-A591-FD938D428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6296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91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F57FD0-51AE-478B-8686-8104715FD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55" y="174567"/>
            <a:ext cx="11637819" cy="584851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+mn-lt"/>
              </a:rPr>
              <a:t>2° PANDEMIA OTTOBRE 2020 – GIUGNO 2021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451A77-D062-47ED-896B-79DD6FB1F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320" y="759418"/>
            <a:ext cx="10515600" cy="5924015"/>
          </a:xfrm>
        </p:spPr>
        <p:txBody>
          <a:bodyPr>
            <a:noAutofit/>
          </a:bodyPr>
          <a:lstStyle/>
          <a:p>
            <a:r>
              <a:rPr lang="it-IT" sz="2000" dirty="0"/>
              <a:t>Stessa suddivisione in </a:t>
            </a:r>
            <a:r>
              <a:rPr lang="it-IT" sz="2000" b="1" dirty="0"/>
              <a:t>2 blocchi</a:t>
            </a:r>
          </a:p>
          <a:p>
            <a:r>
              <a:rPr lang="it-IT" sz="2000" b="1" dirty="0"/>
              <a:t>Conversione reparti </a:t>
            </a:r>
            <a:r>
              <a:rPr lang="it-IT" sz="2000" dirty="0"/>
              <a:t>di degenza ordinaria:          </a:t>
            </a:r>
          </a:p>
          <a:p>
            <a:pPr marL="0" indent="0">
              <a:buNone/>
            </a:pPr>
            <a:r>
              <a:rPr lang="it-IT" sz="2000" dirty="0"/>
              <a:t>      Covid zone 3 (Pneumologia)</a:t>
            </a:r>
          </a:p>
          <a:p>
            <a:pPr marL="0" indent="0">
              <a:buNone/>
            </a:pPr>
            <a:r>
              <a:rPr lang="it-IT" sz="2000" dirty="0"/>
              <a:t>      Covid zone 1 (Ortopedia)</a:t>
            </a:r>
          </a:p>
          <a:p>
            <a:pPr marL="0" indent="0">
              <a:buNone/>
            </a:pPr>
            <a:r>
              <a:rPr lang="it-IT" sz="2000" dirty="0"/>
              <a:t>      Covid zone 4 (Chirurgia-Urologia)</a:t>
            </a:r>
          </a:p>
          <a:p>
            <a:pPr marL="0" indent="0">
              <a:buNone/>
            </a:pPr>
            <a:r>
              <a:rPr lang="it-IT" sz="2000" dirty="0"/>
              <a:t>      Covid zone 2 (Cardiologia) semintensiva</a:t>
            </a:r>
          </a:p>
          <a:p>
            <a:pPr marL="0" indent="0">
              <a:buNone/>
            </a:pPr>
            <a:r>
              <a:rPr lang="it-IT" sz="2000" dirty="0"/>
              <a:t>      1° pz in TI 1 il 17 Ottobre 2020</a:t>
            </a:r>
          </a:p>
          <a:p>
            <a:pPr marL="0" indent="0">
              <a:buNone/>
            </a:pPr>
            <a:r>
              <a:rPr lang="it-IT" sz="2000" dirty="0"/>
              <a:t>      Apertura 2° TI (</a:t>
            </a:r>
            <a:r>
              <a:rPr lang="it-IT" sz="2000" dirty="0" err="1"/>
              <a:t>Utic</a:t>
            </a:r>
            <a:r>
              <a:rPr lang="it-IT" sz="2000" dirty="0"/>
              <a:t>) il 31 Ottobre (8 posti letto)</a:t>
            </a:r>
          </a:p>
          <a:p>
            <a:endParaRPr lang="it-IT" sz="2000" dirty="0"/>
          </a:p>
          <a:p>
            <a:r>
              <a:rPr lang="it-IT" sz="2000" dirty="0"/>
              <a:t>Marche Nord, presidio di Pesaro, centro Hub per gestanti con </a:t>
            </a:r>
          </a:p>
          <a:p>
            <a:pPr marL="0" indent="0">
              <a:buNone/>
            </a:pPr>
            <a:r>
              <a:rPr lang="it-IT" sz="2000" dirty="0"/>
              <a:t>   età gestazionale &gt; 34° settimane</a:t>
            </a:r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endParaRPr lang="it-IT" sz="1800" b="1" dirty="0"/>
          </a:p>
          <a:p>
            <a:r>
              <a:rPr lang="it-IT" sz="2000" b="1" dirty="0"/>
              <a:t>Marche Nord</a:t>
            </a:r>
            <a:r>
              <a:rPr lang="it-IT" sz="2000" dirty="0"/>
              <a:t>, presidio di Pesaro, </a:t>
            </a:r>
            <a:r>
              <a:rPr lang="it-IT" sz="2000" b="1" dirty="0"/>
              <a:t>centro hub </a:t>
            </a:r>
            <a:r>
              <a:rPr lang="it-IT" sz="2000" dirty="0"/>
              <a:t>per gravide con età gestazionale &gt; 34 settimane</a:t>
            </a:r>
          </a:p>
          <a:p>
            <a:endParaRPr lang="it-IT" sz="1800" dirty="0"/>
          </a:p>
          <a:p>
            <a:endParaRPr lang="it-IT" sz="1800" b="1" dirty="0"/>
          </a:p>
          <a:p>
            <a:endParaRPr lang="it-IT" sz="1800" b="1" dirty="0"/>
          </a:p>
          <a:p>
            <a:endParaRPr lang="it-IT" sz="1800" dirty="0"/>
          </a:p>
          <a:p>
            <a:endParaRPr lang="it-IT" sz="18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B42B8A8-6A4F-4AB9-B6AE-33DDC3975E6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0292" y="1574954"/>
            <a:ext cx="5339164" cy="370809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17872ED-3276-4E64-8022-2B53A7458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29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A37928-5103-4CD7-9028-461F3FCC1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33004"/>
            <a:ext cx="9905998" cy="933795"/>
          </a:xfrm>
        </p:spPr>
        <p:txBody>
          <a:bodyPr>
            <a:normAutofit/>
          </a:bodyPr>
          <a:lstStyle/>
          <a:p>
            <a:pPr algn="ctr"/>
            <a:r>
              <a:rPr lang="it-IT" sz="3200" dirty="0"/>
              <a:t>2° PANDEMIA OTTOBRE 2020-GIUGNO 2021</a:t>
            </a:r>
          </a:p>
        </p:txBody>
      </p:sp>
      <p:sp>
        <p:nvSpPr>
          <p:cNvPr id="15" name="Segnaposto contenuto 14">
            <a:extLst>
              <a:ext uri="{FF2B5EF4-FFF2-40B4-BE49-F238E27FC236}">
                <a16:creationId xmlns:a16="http://schemas.microsoft.com/office/drawing/2014/main" id="{9B800515-7F76-4DA4-9E32-45A4436B2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066799"/>
            <a:ext cx="9905999" cy="5350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/>
              <a:t>IN 6 MESI L’OSPEDALE C. URBANI HA</a:t>
            </a:r>
          </a:p>
          <a:p>
            <a:pPr marL="0" indent="0">
              <a:buNone/>
            </a:pPr>
            <a:r>
              <a:rPr lang="it-IT" b="1" dirty="0"/>
              <a:t>RICOVERATO CIRCA 580 PAZIENTI </a:t>
            </a:r>
          </a:p>
          <a:p>
            <a:pPr marL="0" indent="0">
              <a:buNone/>
            </a:pPr>
            <a:r>
              <a:rPr lang="it-IT" b="1" dirty="0"/>
              <a:t>COVID 19 POSITIVI</a:t>
            </a:r>
          </a:p>
          <a:p>
            <a:pPr marL="0" indent="0">
              <a:buNone/>
            </a:pPr>
            <a:r>
              <a:rPr lang="it-IT" b="1" dirty="0"/>
              <a:t>PREVALENTEMENTE DELLA PROVINCIA</a:t>
            </a:r>
          </a:p>
          <a:p>
            <a:pPr marL="0" indent="0">
              <a:buNone/>
            </a:pPr>
            <a:r>
              <a:rPr lang="it-IT" b="1" dirty="0"/>
              <a:t>DI ANCONA MA NON SOLO</a:t>
            </a:r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b="1" dirty="0"/>
              <a:t>LE 2 TERAPIE INTENSIVE, CIASCUNA                                   </a:t>
            </a:r>
          </a:p>
          <a:p>
            <a:pPr marL="0" indent="0">
              <a:buNone/>
            </a:pPr>
            <a:r>
              <a:rPr lang="it-IT" b="1" dirty="0"/>
              <a:t>CON 8 POSTI LETTO, SI SONO </a:t>
            </a:r>
          </a:p>
          <a:p>
            <a:pPr marL="0" indent="0">
              <a:buNone/>
            </a:pPr>
            <a:r>
              <a:rPr lang="it-IT" b="1" dirty="0"/>
              <a:t>PRESE CURA DI 134 PAZIENTI </a:t>
            </a:r>
          </a:p>
          <a:p>
            <a:pPr marL="0" indent="0">
              <a:buNone/>
            </a:pPr>
            <a:endParaRPr lang="it-IT" b="1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1788380F-CE89-455D-AD89-C86AE4ED4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051" y="1066799"/>
            <a:ext cx="4804756" cy="5570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F6963CD-541C-4536-8AB7-B387126B0D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315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01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2434E3-F6F6-44AF-9131-8DF67A51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73" y="132523"/>
            <a:ext cx="11787889" cy="781877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PERCORSO PER </a:t>
            </a:r>
            <a:r>
              <a:rPr lang="it-IT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GESTANTI</a:t>
            </a:r>
            <a:r>
              <a:rPr lang="it-IT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PAZIENTI PEDIATRICI</a:t>
            </a:r>
            <a:endParaRPr lang="it-IT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585C2E-8704-498C-98FC-8BB22F7A4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317" y="914400"/>
            <a:ext cx="4754880" cy="5578475"/>
          </a:xfrm>
        </p:spPr>
        <p:txBody>
          <a:bodyPr/>
          <a:lstStyle/>
          <a:p>
            <a:pPr marL="0" lvl="0" indent="0">
              <a:lnSpc>
                <a:spcPct val="50000"/>
              </a:lnSpc>
              <a:spcAft>
                <a:spcPts val="800"/>
              </a:spcAft>
              <a:buNone/>
            </a:pP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50000"/>
              </a:lnSpc>
              <a:spcAft>
                <a:spcPts val="800"/>
              </a:spcAft>
              <a:buNone/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raggiungere:</a:t>
            </a:r>
            <a:endParaRPr lang="it-I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ambulatori di Ostetricia Ginecologia del 4° Livello </a:t>
            </a:r>
          </a:p>
          <a:p>
            <a:pPr>
              <a:lnSpc>
                <a:spcPct val="50000"/>
              </a:lnSpc>
              <a:spcAft>
                <a:spcPts val="800"/>
              </a:spcAft>
            </a:pP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 Ostetrico Ginecologico del 5° Livello </a:t>
            </a: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gestanti accedevano alla struttura dall’ingresso N°</a:t>
            </a:r>
            <a:r>
              <a:rPr lang="it-IT" sz="1800" b="1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</a:p>
          <a:p>
            <a:pPr marL="0" lvl="0" indent="0">
              <a:lnSpc>
                <a:spcPct val="50000"/>
              </a:lnSpc>
              <a:spcAft>
                <a:spcPts val="800"/>
              </a:spcAft>
              <a:buNone/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salendo poi con l’ascensore N°</a:t>
            </a:r>
            <a:r>
              <a:rPr lang="it-IT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</a:p>
          <a:p>
            <a:pPr marL="0" lvl="0" indent="0">
              <a:lnSpc>
                <a:spcPct val="50000"/>
              </a:lnSpc>
              <a:spcAft>
                <a:spcPts val="800"/>
              </a:spcAft>
              <a:buNone/>
            </a:pP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raggiungere il 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reparto di Pediatria al 4° livello</a:t>
            </a:r>
          </a:p>
          <a:p>
            <a:pPr marL="0" indent="0">
              <a:buNone/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pazienti dal PS 2 no-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Covid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utilizzavano l’ascensore N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°</a:t>
            </a:r>
            <a:r>
              <a:rPr lang="it-IT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9F243B4-F337-4A75-B9F3-32D93F9C297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459" y="1113183"/>
            <a:ext cx="6534776" cy="537969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42AF799-9978-45A3-9890-6A4DB0AFF885}"/>
              </a:ext>
            </a:extLst>
          </p:cNvPr>
          <p:cNvSpPr txBox="1"/>
          <p:nvPr/>
        </p:nvSpPr>
        <p:spPr>
          <a:xfrm>
            <a:off x="9819250" y="5421651"/>
            <a:ext cx="104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Ingresso n. 4</a:t>
            </a:r>
          </a:p>
        </p:txBody>
      </p:sp>
      <p:pic>
        <p:nvPicPr>
          <p:cNvPr id="9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C863997-D894-416A-8A35-2B736608CF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1139" y="3193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54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ECB4C7-7C05-45BF-A8F4-4078832B9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531"/>
            <a:ext cx="10515600" cy="542889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+mn-lt"/>
              </a:rPr>
              <a:t>PERCORSO REPARTO GINECOLOGIA OSTETRICIA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55E5FC2-5463-4FBC-8694-ACAF0BE4ADC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684" y="728420"/>
            <a:ext cx="7373330" cy="295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61B08F4-53E3-48DE-A544-5F6604B73EC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684" y="3842001"/>
            <a:ext cx="7373330" cy="30441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C99A9AA-AE8D-45F5-893B-DCB6F8D3AD92}"/>
              </a:ext>
            </a:extLst>
          </p:cNvPr>
          <p:cNvSpPr txBox="1"/>
          <p:nvPr/>
        </p:nvSpPr>
        <p:spPr>
          <a:xfrm>
            <a:off x="182881" y="3109352"/>
            <a:ext cx="36020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raggiungere le </a:t>
            </a:r>
            <a:r>
              <a:rPr lang="it-IT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sale parto al 1°livello</a:t>
            </a:r>
          </a:p>
          <a:p>
            <a:pPr marL="0" indent="0">
              <a:buNone/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venivano trasportate dal 5° Livello con l’ascensore N°</a:t>
            </a:r>
            <a:r>
              <a:rPr lang="it-IT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8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A06A020-EFDE-4DFC-89A0-3E193B1E9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0842" y="1292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27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o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Circuito</Template>
  <TotalTime>1377</TotalTime>
  <Words>1608</Words>
  <Application>Microsoft Office PowerPoint</Application>
  <PresentationFormat>Widescreen</PresentationFormat>
  <Paragraphs>217</Paragraphs>
  <Slides>25</Slides>
  <Notes>9</Notes>
  <HiddenSlides>0</HiddenSlides>
  <MMClips>24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0" baseType="lpstr">
      <vt:lpstr>Arial</vt:lpstr>
      <vt:lpstr>Calibri</vt:lpstr>
      <vt:lpstr>Times New Roman</vt:lpstr>
      <vt:lpstr>Tw Cen MT</vt:lpstr>
      <vt:lpstr>Circuito</vt:lpstr>
      <vt:lpstr> LA PARTOANALGESIA IN EPOCA COVID:       LA NOSTRA  ESPERIENZA   </vt:lpstr>
      <vt:lpstr>INTRODUZIONE</vt:lpstr>
      <vt:lpstr>RIORGANIZZAZIONE OSPEDALE</vt:lpstr>
      <vt:lpstr>In 3 mesi il nostro ospedale ha ricoverato circa 276 pz Covid 19 +, di cui 49 nelle 2 Terapie Intensive (8 + 7 posti letto), provenienti  in gran parte dalla provincia di Pesaro-urbino, oltre che da quella di ancona</vt:lpstr>
      <vt:lpstr>  ORGANIZZAZIONE REGIONE MARCHE  </vt:lpstr>
      <vt:lpstr>2° PANDEMIA OTTOBRE 2020 – GIUGNO 2021</vt:lpstr>
      <vt:lpstr>2° PANDEMIA OTTOBRE 2020-GIUGNO 2021</vt:lpstr>
      <vt:lpstr>PERCORSO PER GESTANTI E PAZIENTI PEDIATRICI</vt:lpstr>
      <vt:lpstr>PERCORSO REPARTO GINECOLOGIA OSTETRICIA</vt:lpstr>
      <vt:lpstr> PERCORSO AMBULATORI GINECOLOGIA E REPARTO PEDIATRIA</vt:lpstr>
      <vt:lpstr>  GESTIONE IN PS DELLA PAZIENTE OSTETRICA  </vt:lpstr>
      <vt:lpstr>POSSIBILI EVOLUZIONI</vt:lpstr>
      <vt:lpstr> ESPLETAMENTO DEL PARTO </vt:lpstr>
      <vt:lpstr>FASE POST-PARTUM</vt:lpstr>
      <vt:lpstr> LA NOSTRA ESPERIENZA </vt:lpstr>
      <vt:lpstr>PARTOANALGESIE PER N.PARTI TOT (%)</vt:lpstr>
      <vt:lpstr>LA NOSTRA ESPERIENZA</vt:lpstr>
      <vt:lpstr>CESAREI PER NUMERO PARTI TOTALE (%)</vt:lpstr>
      <vt:lpstr>LA NOSTRA ESPERIENZA</vt:lpstr>
      <vt:lpstr>PARTOANALGESIE PER N.PARTI TOT (%)</vt:lpstr>
      <vt:lpstr>CESAREI PER NUMERO PARTI TOTALE (%)</vt:lpstr>
      <vt:lpstr>CASO CLINICO</vt:lpstr>
      <vt:lpstr>CASO CLINICO</vt:lpstr>
      <vt:lpstr>PER CONCLUDERE</vt:lpstr>
      <vt:lpstr>Grazie per l’attenzione!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CARLO URBANI   OSPEDALE COVID MA NON SOLO</dc:title>
  <dc:creator>Claudia Paoletti</dc:creator>
  <cp:lastModifiedBy>Antonella Jorio</cp:lastModifiedBy>
  <cp:revision>199</cp:revision>
  <dcterms:created xsi:type="dcterms:W3CDTF">2020-09-02T12:44:16Z</dcterms:created>
  <dcterms:modified xsi:type="dcterms:W3CDTF">2021-11-03T16:01:36Z</dcterms:modified>
</cp:coreProperties>
</file>